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half" idx="13"/>
          </p:nvPr>
        </p:nvSpPr>
        <p:spPr>
          <a:xfrm>
            <a:off x="6172200" y="4787900"/>
            <a:ext cx="6375400" cy="4145675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quarter" idx="14"/>
          </p:nvPr>
        </p:nvSpPr>
        <p:spPr>
          <a:xfrm>
            <a:off x="6333919" y="1079498"/>
            <a:ext cx="5918201" cy="34290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idx="15"/>
          </p:nvPr>
        </p:nvSpPr>
        <p:spPr>
          <a:xfrm>
            <a:off x="-321934" y="1080867"/>
            <a:ext cx="7686496" cy="7807542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idx="13"/>
          </p:nvPr>
        </p:nvSpPr>
        <p:spPr>
          <a:xfrm>
            <a:off x="5556601" y="1079500"/>
            <a:ext cx="7701342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idx="14"/>
          </p:nvPr>
        </p:nvSpPr>
        <p:spPr>
          <a:xfrm>
            <a:off x="299347" y="1003300"/>
            <a:ext cx="7793714" cy="78994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— Johnny Appleseed"/>
          <p:cNvSpPr txBox="1"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Type a quote here."/>
          <p:cNvSpPr txBox="1"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”"/>
          <p:cNvSpPr txBox="1"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“"/>
          <p:cNvSpPr txBox="1"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0" y="0"/>
            <a:ext cx="15312005" cy="995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533400" y="3492500"/>
            <a:ext cx="11938000" cy="7762817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876300" y="2304347"/>
            <a:ext cx="11239500" cy="730861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idx="13"/>
          </p:nvPr>
        </p:nvSpPr>
        <p:spPr>
          <a:xfrm>
            <a:off x="3630632" y="977900"/>
            <a:ext cx="10604501" cy="7881475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idx="13"/>
          </p:nvPr>
        </p:nvSpPr>
        <p:spPr>
          <a:xfrm>
            <a:off x="4701080" y="2297102"/>
            <a:ext cx="8877139" cy="6597667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donec quis nunc"/>
          <p:cNvSpPr txBox="1"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E 609…"/>
          <p:cNvSpPr txBox="1"/>
          <p:nvPr>
            <p:ph type="ctrTitle"/>
          </p:nvPr>
        </p:nvSpPr>
        <p:spPr>
          <a:xfrm>
            <a:off x="673100" y="1816100"/>
            <a:ext cx="11658600" cy="3886200"/>
          </a:xfrm>
          <a:prstGeom prst="rect">
            <a:avLst/>
          </a:prstGeom>
        </p:spPr>
        <p:txBody>
          <a:bodyPr/>
          <a:lstStyle/>
          <a:p>
            <a:pPr>
              <a:defRPr spc="90" sz="45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ME 609</a:t>
            </a:r>
            <a:br/>
          </a:p>
          <a:p>
            <a:pPr>
              <a:defRPr spc="84" sz="4200">
                <a:latin typeface="Helvetica"/>
                <a:ea typeface="Helvetica"/>
                <a:cs typeface="Helvetica"/>
                <a:sym typeface="Helvetica"/>
              </a:defRPr>
            </a:pPr>
            <a:r>
              <a:t>OpTIMISATION METHODS IN ENGINEERING</a:t>
            </a:r>
          </a:p>
          <a:p>
            <a:pPr>
              <a:defRPr spc="79" sz="40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b="1" spc="79" sz="4000">
                <a:latin typeface="Helvetica"/>
                <a:ea typeface="Helvetica"/>
                <a:cs typeface="Helvetica"/>
                <a:sym typeface="Helvetica"/>
              </a:defRPr>
            </a:pPr>
            <a:r>
              <a:t>Project Stage - 1</a:t>
            </a:r>
          </a:p>
        </p:txBody>
      </p:sp>
      <p:sp>
        <p:nvSpPr>
          <p:cNvPr id="159" name="Slide Number"/>
          <p:cNvSpPr txBox="1"/>
          <p:nvPr>
            <p:ph type="sldNum" sz="quarter" idx="4294967295"/>
          </p:nvPr>
        </p:nvSpPr>
        <p:spPr>
          <a:xfrm>
            <a:off x="6388604" y="9234278"/>
            <a:ext cx="227593" cy="3376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60" name="Nikhil Panse - 160103081 Dyuman  Joshi - 160103029"/>
          <p:cNvSpPr txBox="1"/>
          <p:nvPr>
            <p:ph type="subTitle" sz="quarter" idx="1"/>
          </p:nvPr>
        </p:nvSpPr>
        <p:spPr>
          <a:xfrm>
            <a:off x="673100" y="6235700"/>
            <a:ext cx="11658600" cy="1778000"/>
          </a:xfrm>
          <a:prstGeom prst="rect">
            <a:avLst/>
          </a:prstGeom>
        </p:spPr>
        <p:txBody>
          <a:bodyPr/>
          <a:lstStyle/>
          <a:p>
            <a:pPr lvl="6" marL="0" indent="0" algn="r">
              <a:buSzTx/>
              <a:buNone/>
            </a:pPr>
            <a:r>
              <a:t>           </a:t>
            </a:r>
            <a:r>
              <a:rPr>
                <a:solidFill>
                  <a:srgbClr val="FFFFFF"/>
                </a:solidFill>
              </a:rPr>
              <a:t>Nikhil Panse - 160103081</a:t>
            </a:r>
            <a:br>
              <a:rPr>
                <a:solidFill>
                  <a:srgbClr val="FFFFFF"/>
                </a:solidFill>
              </a:rPr>
            </a:br>
            <a:r>
              <a:rPr>
                <a:solidFill>
                  <a:srgbClr val="FFFFFF"/>
                </a:solidFill>
              </a:rPr>
              <a:t>Dyuman  Joshi - 160103029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Algorithm steps"/>
          <p:cNvSpPr txBox="1"/>
          <p:nvPr>
            <p:ph type="title"/>
          </p:nvPr>
        </p:nvSpPr>
        <p:spPr>
          <a:xfrm>
            <a:off x="673100" y="1212850"/>
            <a:ext cx="11658600" cy="749300"/>
          </a:xfrm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Algorithm steps</a:t>
            </a:r>
          </a:p>
        </p:txBody>
      </p:sp>
      <p:sp>
        <p:nvSpPr>
          <p:cNvPr id="163" name="Bounding phase method is a direct-search method which brackets the minima into an interval. It is computationally less expensive but also not very accurat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0999" indent="-380999">
              <a:defRPr spc="52" sz="2600"/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Bounding phase method</a:t>
            </a:r>
            <a:r>
              <a:t> is a direct-search method which brackets the minima into an interval. It is computationally less expensive but also not very accurate.</a:t>
            </a:r>
          </a:p>
          <a:p>
            <a:pPr marL="380999" indent="-380999">
              <a:defRPr spc="52" sz="2600"/>
            </a:pPr>
            <a:r>
              <a:t>Coupled with </a:t>
            </a: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Secant method, </a:t>
            </a:r>
            <a:r>
              <a:t>which is a region-elimination method, the algorithm can produce accurate results. Secant method is a gradient search method in which gradient of a function is assumed to be vary linearly between two boundary points. It is computationally expensive than bounding phase.</a:t>
            </a:r>
          </a:p>
          <a:p>
            <a:pPr marL="380999" indent="-380999">
              <a:defRPr spc="52" sz="2600"/>
            </a:pPr>
            <a:r>
              <a:t>In this algorithm, the two boundary points are obtained from bounding phase method which helps in more accurate and faster convergence.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Main Function : Calls the below mentioned functions Input : x0 - Initial guess for bounding phase method Output : (a, b) - interval in which minima value lies,                z - minima,  z1 - function value at minima.…"/>
          <p:cNvSpPr txBox="1"/>
          <p:nvPr>
            <p:ph type="body" idx="1"/>
          </p:nvPr>
        </p:nvSpPr>
        <p:spPr>
          <a:xfrm>
            <a:off x="673100" y="1718468"/>
            <a:ext cx="11658600" cy="7120732"/>
          </a:xfrm>
          <a:prstGeom prst="rect">
            <a:avLst/>
          </a:prstGeom>
        </p:spPr>
        <p:txBody>
          <a:bodyPr/>
          <a:lstStyle/>
          <a:p>
            <a:pPr lvl="2" marL="960119" indent="-320039" defTabSz="384047">
              <a:spcBef>
                <a:spcPts val="2800"/>
              </a:spcBef>
              <a:defRPr spc="45" sz="2267"/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Main Function : Calls the below mentioned functions</a:t>
            </a:r>
            <a:br/>
            <a:r>
              <a:t>Input : x0 - Initial guess for bounding phase method</a:t>
            </a:r>
            <a:br/>
            <a:r>
              <a:t>Output : (a, b) - interval in which minima value lies,</a:t>
            </a:r>
            <a:br/>
            <a:r>
              <a:t>               z - minima,  z1 - function value at minima.</a:t>
            </a:r>
          </a:p>
          <a:p>
            <a:pPr lvl="2" marL="960119" indent="-320039" defTabSz="384047">
              <a:spcBef>
                <a:spcPts val="2800"/>
              </a:spcBef>
              <a:defRPr spc="45" sz="2267"/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Bounding Phase method function</a:t>
            </a:r>
            <a:r>
              <a:t> : (delta = 0.001)</a:t>
            </a:r>
            <a:br/>
            <a:r>
              <a:t>Input : x0 - Initial guess, del - delta value , funcName - function</a:t>
            </a:r>
            <a:br/>
            <a:r>
              <a:t>Output : (a ,b) - interval in which minima value lies</a:t>
            </a:r>
          </a:p>
          <a:p>
            <a:pPr lvl="2" marL="948689" indent="-308610" defTabSz="384047">
              <a:spcBef>
                <a:spcPts val="2800"/>
              </a:spcBef>
              <a:defRPr spc="47" sz="2351"/>
            </a:pPr>
            <a:r>
              <a:rPr spc="45" sz="2267">
                <a:latin typeface="Avenir Heavy"/>
                <a:ea typeface="Avenir Heavy"/>
                <a:cs typeface="Avenir Heavy"/>
                <a:sym typeface="Avenir Heavy"/>
              </a:rPr>
              <a:t>Secant Method function :</a:t>
            </a:r>
            <a:br>
              <a:rPr spc="45" sz="2267">
                <a:latin typeface="Avenir Heavy"/>
                <a:ea typeface="Avenir Heavy"/>
                <a:cs typeface="Avenir Heavy"/>
                <a:sym typeface="Avenir Heavy"/>
              </a:rPr>
            </a:br>
            <a:r>
              <a:rPr spc="45" sz="2267"/>
              <a:t>Input : (a, b) - From BoundingPhase function, funcName - function</a:t>
            </a:r>
            <a:br>
              <a:rPr spc="45" sz="2267"/>
            </a:br>
            <a:r>
              <a:rPr spc="45" sz="2267"/>
              <a:t>Output : z - minima,  z1 - function value at minima.</a:t>
            </a:r>
            <a:endParaRPr spc="45" sz="2267"/>
          </a:p>
          <a:p>
            <a:pPr lvl="2" marL="948689" indent="-308610" defTabSz="384047">
              <a:spcBef>
                <a:spcPts val="2800"/>
              </a:spcBef>
              <a:defRPr spc="47" sz="2351"/>
            </a:pPr>
            <a:r>
              <a:rPr spc="45" sz="2267">
                <a:latin typeface="Avenir Heavy"/>
                <a:ea typeface="Avenir Heavy"/>
                <a:cs typeface="Avenir Heavy"/>
                <a:sym typeface="Avenir Heavy"/>
              </a:rPr>
              <a:t>Derivative function</a:t>
            </a:r>
            <a:r>
              <a:rPr spc="45" sz="2267"/>
              <a:t> : (delta = 0.001)</a:t>
            </a:r>
            <a:br>
              <a:rPr spc="45" sz="2267"/>
            </a:br>
            <a:r>
              <a:rPr spc="45" sz="2267"/>
              <a:t>Input : value at which derivative is to be calculated</a:t>
            </a:r>
            <a:br>
              <a:rPr spc="45" sz="2267"/>
            </a:br>
            <a:r>
              <a:rPr spc="45" sz="2267"/>
              <a:t>Output : value of derivative of function at x </a:t>
            </a:r>
            <a:r>
              <a:t> </a:t>
            </a:r>
          </a:p>
          <a:p>
            <a:pPr lvl="2" marL="960119" indent="-320039" defTabSz="384047">
              <a:spcBef>
                <a:spcPts val="2800"/>
              </a:spcBef>
              <a:defRPr spc="47" sz="2351"/>
            </a:pPr>
            <a:r>
              <a:t>Functions are called from a “funcitons” file in the main function.         </a:t>
            </a:r>
          </a:p>
        </p:txBody>
      </p:sp>
      <p:sp>
        <p:nvSpPr>
          <p:cNvPr id="166" name="Code Format"/>
          <p:cNvSpPr txBox="1"/>
          <p:nvPr>
            <p:ph type="title"/>
          </p:nvPr>
        </p:nvSpPr>
        <p:spPr>
          <a:xfrm>
            <a:off x="673100" y="815201"/>
            <a:ext cx="11658600" cy="749301"/>
          </a:xfrm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Code Format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xample : Min F1(x) = x^3 + 5*x^2 -3 in (-1,1)"/>
          <p:cNvSpPr txBox="1"/>
          <p:nvPr>
            <p:ph type="title"/>
          </p:nvPr>
        </p:nvSpPr>
        <p:spPr>
          <a:xfrm>
            <a:off x="673100" y="1212850"/>
            <a:ext cx="11658600" cy="749300"/>
          </a:xfrm>
          <a:prstGeom prst="rect">
            <a:avLst/>
          </a:prstGeom>
        </p:spPr>
        <p:txBody>
          <a:bodyPr/>
          <a:lstStyle>
            <a:lvl1pPr>
              <a:defRPr cap="none" spc="0" sz="37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Example : Min F1(x) = x^3 + 5*x^2 -3 in (-1,1)</a:t>
            </a:r>
          </a:p>
        </p:txBody>
      </p:sp>
      <p:sp>
        <p:nvSpPr>
          <p:cNvPr id="169" name="Initial guess x0 = 0.5 is passed to the main function. F1(x) is called from  ‘funcitons’ file (uncommented function).…"/>
          <p:cNvSpPr txBox="1"/>
          <p:nvPr>
            <p:ph type="body" idx="1"/>
          </p:nvPr>
        </p:nvSpPr>
        <p:spPr>
          <a:xfrm>
            <a:off x="673100" y="2387600"/>
            <a:ext cx="11658600" cy="5309413"/>
          </a:xfrm>
          <a:prstGeom prst="rect">
            <a:avLst/>
          </a:prstGeom>
        </p:spPr>
        <p:txBody>
          <a:bodyPr/>
          <a:lstStyle/>
          <a:p>
            <a:pPr marL="380999" indent="-380999">
              <a:defRPr spc="50" sz="2500"/>
            </a:pPr>
            <a:r>
              <a:t>Initial guess x0 = 0.5 is passed to the main function. F1(x) is called from </a:t>
            </a:r>
            <a:br/>
            <a:r>
              <a:t>‘funcitons’ file (uncommented function). </a:t>
            </a:r>
          </a:p>
          <a:p>
            <a:pPr marL="380999" indent="-380999">
              <a:defRPr spc="50" sz="2500"/>
            </a:pPr>
            <a:r>
              <a:t>Both are passed to bounding phase function along with delta value of 0.001</a:t>
            </a:r>
            <a:br/>
            <a:r>
              <a:t>Bounding Phase function output : (-0.5220, 0.2460)</a:t>
            </a:r>
          </a:p>
          <a:p>
            <a:pPr marL="380999" indent="-380999">
              <a:defRPr spc="50" sz="2500"/>
            </a:pPr>
            <a:r>
              <a:t>The above interval is passed to secant function, which also has derivative function built inside</a:t>
            </a:r>
            <a:br/>
            <a:r>
              <a:t>Secant function output : Minima at x = -0.0420</a:t>
            </a:r>
            <a:br/>
            <a:r>
              <a:t>                                       Actual minima at x = 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xample : Max F3(x) = 8+ x^3 -2x -2*exp(x) in (-2,1)"/>
          <p:cNvSpPr txBox="1"/>
          <p:nvPr>
            <p:ph type="title"/>
          </p:nvPr>
        </p:nvSpPr>
        <p:spPr>
          <a:xfrm>
            <a:off x="673100" y="1212850"/>
            <a:ext cx="11658600" cy="749300"/>
          </a:xfrm>
          <a:prstGeom prst="rect">
            <a:avLst/>
          </a:prstGeom>
        </p:spPr>
        <p:txBody>
          <a:bodyPr/>
          <a:lstStyle>
            <a:lvl1pPr>
              <a:spcBef>
                <a:spcPts val="3400"/>
              </a:spcBef>
              <a:defRPr cap="none" spc="74" sz="3700"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Example : Max F3(x) = 8+ x^3 -2x -2*exp(x) in (-2,1)</a:t>
            </a:r>
          </a:p>
        </p:txBody>
      </p:sp>
      <p:sp>
        <p:nvSpPr>
          <p:cNvPr id="172" name="Maximisation problem is converted to minimisation problem by the duality principl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0999" indent="-380999">
              <a:defRPr spc="50" sz="2500"/>
            </a:pPr>
            <a:r>
              <a:t>Maximisation problem is converted to minimisation problem by the duality principle.</a:t>
            </a:r>
          </a:p>
          <a:p>
            <a:pPr marL="380999" indent="-380999">
              <a:defRPr spc="50" sz="2500"/>
            </a:pPr>
            <a:r>
              <a:t>Initial guess x0 = -1</a:t>
            </a:r>
          </a:p>
          <a:p>
            <a:pPr marL="380999" indent="-380999">
              <a:defRPr spc="50" sz="2500"/>
            </a:pPr>
            <a:r>
              <a:t>Bounding phase output : (-0.01, -1.546)</a:t>
            </a:r>
          </a:p>
          <a:p>
            <a:pPr marL="380999" indent="-380999">
              <a:defRPr spc="50" sz="2500"/>
            </a:pPr>
            <a:r>
              <a:t>No of iterations :</a:t>
            </a:r>
            <a:br/>
            <a:r>
              <a:t>Bounding phase = k =9</a:t>
            </a:r>
            <a:br/>
            <a:r>
              <a:t>Secant method = 7</a:t>
            </a:r>
          </a:p>
          <a:p>
            <a:pPr marL="380999" indent="-380999">
              <a:defRPr spc="50" sz="2500"/>
            </a:pPr>
            <a:r>
              <a:t>Minima at x = 0.9601</a:t>
            </a:r>
          </a:p>
        </p:txBody>
      </p:sp>
      <p:graphicFrame>
        <p:nvGraphicFramePr>
          <p:cNvPr id="173" name="Secant"/>
          <p:cNvGraphicFramePr/>
          <p:nvPr/>
        </p:nvGraphicFramePr>
        <p:xfrm>
          <a:off x="5948267" y="5333024"/>
          <a:ext cx="2905474" cy="3106309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1452736"/>
                <a:gridCol w="1452736"/>
              </a:tblGrid>
              <a:tr h="436934">
                <a:tc gridSpan="2">
                  <a:txBody>
                    <a:bodyPr/>
                    <a:lstStyle/>
                    <a:p>
                      <a:pPr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pc="239" sz="2000">
                          <a:solidFill>
                            <a:srgbClr val="5B5854"/>
                          </a:solidFill>
                          <a:latin typeface="+mn-lt"/>
                          <a:ea typeface="+mn-ea"/>
                          <a:cs typeface="+mn-cs"/>
                        </a:rPr>
                        <a:t>Secant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Iteration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B5854"/>
                      </a:solidFill>
                      <a:miter lim="400000"/>
                    </a:lnR>
                    <a:lnT w="12700">
                      <a:miter lim="400000"/>
                    </a:lnT>
                    <a:lnB w="38100">
                      <a:solidFill>
                        <a:srgbClr val="5B5854"/>
                      </a:solidFill>
                      <a:miter lim="400000"/>
                    </a:lnB>
                    <a:solidFill>
                      <a:srgbClr val="619E5C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latin typeface="Avenir Next Demi Bold"/>
                          <a:ea typeface="Avenir Next Demi Bold"/>
                          <a:cs typeface="Avenir Next Demi Bold"/>
                          <a:sym typeface="Avenir Next Demi Bold"/>
                        </a:rPr>
                        <a:t>Value of z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B5854"/>
                      </a:solidFill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38100">
                      <a:solidFill>
                        <a:srgbClr val="5B5854"/>
                      </a:solidFill>
                      <a:miter lim="400000"/>
                    </a:lnB>
                    <a:solidFill>
                      <a:srgbClr val="619E5C">
                        <a:alpha val="15000"/>
                      </a:srgbClr>
                    </a:solidFill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5B5854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-0.7107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38100">
                      <a:solidFill>
                        <a:srgbClr val="5B5854"/>
                      </a:solidFill>
                      <a:miter lim="400000"/>
                    </a:lnT>
                    <a:noFill/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-0.9080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-0.9499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noFill/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-0.9582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-0.9598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noFill/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-0.9601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388288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-0.9601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4" name="Bounding phase"/>
          <p:cNvGraphicFramePr/>
          <p:nvPr/>
        </p:nvGraphicFramePr>
        <p:xfrm>
          <a:off x="8936339" y="3111475"/>
          <a:ext cx="3325280" cy="5769278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1662639"/>
                <a:gridCol w="1662639"/>
              </a:tblGrid>
              <a:tr h="436934">
                <a:tc gridSpan="2">
                  <a:txBody>
                    <a:bodyPr/>
                    <a:lstStyle/>
                    <a:p>
                      <a:pPr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cap="all" spc="239" sz="2000">
                          <a:solidFill>
                            <a:srgbClr val="5B5854"/>
                          </a:solidFill>
                          <a:latin typeface="+mn-lt"/>
                          <a:ea typeface="+mn-ea"/>
                          <a:cs typeface="+mn-cs"/>
                        </a:rPr>
                        <a:t>Bounding phase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Iteration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5B5854"/>
                      </a:solidFill>
                      <a:miter lim="400000"/>
                    </a:lnR>
                    <a:lnT w="12700">
                      <a:miter lim="400000"/>
                    </a:lnT>
                    <a:lnB w="38100">
                      <a:solidFill>
                        <a:srgbClr val="5B5854"/>
                      </a:solidFill>
                      <a:miter lim="400000"/>
                    </a:lnB>
                    <a:solidFill>
                      <a:srgbClr val="619E5C">
                        <a:alpha val="1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>
                          <a:solidFill>
                            <a:srgbClr val="5B5854"/>
                          </a:solidFill>
                          <a:latin typeface="Avenir Next Demi Bold"/>
                          <a:ea typeface="Avenir Next Demi Bold"/>
                          <a:cs typeface="Avenir Next Demi Bold"/>
                          <a:sym typeface="Avenir Next Demi Bold"/>
                        </a:rPr>
                        <a:t>Value of x(k)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5B5854"/>
                      </a:solidFill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38100">
                      <a:solidFill>
                        <a:srgbClr val="5B5854"/>
                      </a:solidFill>
                      <a:miter lim="400000"/>
                    </a:lnB>
                    <a:solidFill>
                      <a:srgbClr val="619E5C">
                        <a:alpha val="15000"/>
                      </a:srgbClr>
                    </a:solidFill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T w="38100">
                      <a:solidFill>
                        <a:srgbClr val="5B5854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0.4940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38100">
                      <a:solidFill>
                        <a:srgbClr val="5B5854"/>
                      </a:solidFill>
                      <a:miter lim="400000"/>
                    </a:lnT>
                    <a:noFill/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0.4860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0.4700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noFill/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0.4380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0.3740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noFill/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0.2460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-0.0100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noFill/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-0.5220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solidFill>
                      <a:schemeClr val="accent2">
                        <a:hueOff val="-1122706"/>
                        <a:satOff val="6504"/>
                        <a:lumOff val="15871"/>
                        <a:alpha val="17000"/>
                      </a:schemeClr>
                    </a:solidFill>
                  </a:tcPr>
                </a:tc>
              </a:tr>
              <a:tr h="533234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9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-1.5460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Observations"/>
          <p:cNvSpPr txBox="1"/>
          <p:nvPr>
            <p:ph type="title"/>
          </p:nvPr>
        </p:nvSpPr>
        <p:spPr>
          <a:xfrm>
            <a:off x="673100" y="1212850"/>
            <a:ext cx="11658600" cy="749300"/>
          </a:xfrm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Observations</a:t>
            </a:r>
          </a:p>
        </p:txBody>
      </p:sp>
      <p:sp>
        <p:nvSpPr>
          <p:cNvPr id="177" name="If the initial guess is closer to the minima the final output of secant function is much closer to the actual minima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If the initial guess is closer to the minima the final output of secant function is much closer to the actual minima.</a:t>
            </a:r>
          </a:p>
          <a:p>
            <a:pPr/>
            <a:r>
              <a:t>Delta value for calculating gradient should be as small as 0.001</a:t>
            </a:r>
          </a:p>
          <a:p>
            <a:pPr/>
            <a:r>
              <a:t>Lower epsilon value for secant method leads to more accurate result but is computationally more expensive.</a:t>
            </a:r>
          </a:p>
          <a:p>
            <a:pPr/>
            <a:r>
              <a:t>Very low delta values of bounding phase method gives slower convergence.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ot - Finding : F10(x) : exp(x) - x^3 = 0"/>
          <p:cNvSpPr txBox="1"/>
          <p:nvPr>
            <p:ph type="title"/>
          </p:nvPr>
        </p:nvSpPr>
        <p:spPr>
          <a:xfrm>
            <a:off x="673100" y="1212850"/>
            <a:ext cx="11658600" cy="749300"/>
          </a:xfrm>
          <a:prstGeom prst="rect">
            <a:avLst/>
          </a:prstGeom>
        </p:spPr>
        <p:txBody>
          <a:bodyPr/>
          <a:lstStyle>
            <a:lvl1pPr>
              <a:spcBef>
                <a:spcPts val="3400"/>
              </a:spcBef>
              <a:defRPr cap="none" spc="74" sz="3700"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pPr/>
            <a:r>
              <a:t>Root - Finding : F10(x) : exp(x) - x^3 = 0</a:t>
            </a:r>
          </a:p>
        </p:txBody>
      </p:sp>
      <p:sp>
        <p:nvSpPr>
          <p:cNvPr id="180" name="Perform bounding phase method and secant method for abs(F10(x)) and get the minimum valu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Perform bounding phase method and secant method for abs(F10(x)) and get the minimum value.</a:t>
            </a:r>
          </a:p>
          <a:p>
            <a:pPr/>
            <a:r>
              <a:t>Starting with initial guess x0 = 2</a:t>
            </a:r>
          </a:p>
          <a:p>
            <a:pPr/>
            <a:r>
              <a:t>Bounding phase output -</a:t>
            </a:r>
            <a:br/>
            <a:r>
              <a:t>(1.7460, 1.938)</a:t>
            </a:r>
          </a:p>
          <a:p>
            <a:pPr/>
            <a:r>
              <a:t>Secant method output - </a:t>
            </a:r>
            <a:br/>
            <a:r>
              <a:t>Minima at x = 1.8307</a:t>
            </a:r>
          </a:p>
          <a:p>
            <a:pPr/>
            <a:r>
              <a:t>Hence x = 1.8307 is a root of </a:t>
            </a:r>
            <a:br/>
            <a:r>
              <a:t>F10(x) = 0.</a:t>
            </a:r>
          </a:p>
        </p:txBody>
      </p:sp>
      <p:pic>
        <p:nvPicPr>
          <p:cNvPr id="181" name="Screenshot 2019-09-07 at 10.40.25 AM.png" descr="Screenshot 2019-09-07 at 10.40.25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93106" y="3705026"/>
            <a:ext cx="5657722" cy="506037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3" name="Table"/>
          <p:cNvGraphicFramePr/>
          <p:nvPr/>
        </p:nvGraphicFramePr>
        <p:xfrm>
          <a:off x="226271" y="215973"/>
          <a:ext cx="12552258" cy="932165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092042"/>
                <a:gridCol w="2092042"/>
                <a:gridCol w="2092042"/>
                <a:gridCol w="2092042"/>
                <a:gridCol w="2092042"/>
                <a:gridCol w="2092042"/>
              </a:tblGrid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2200">
                          <a:sym typeface="Avenir Next Medium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(a,b)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Initial guess x0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Bounding Phase output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Minima by Secant Method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Actual Minima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(-1,1)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(-0.522,0.246)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-0.0420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(-10,0)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(-2.0460,-8.19)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-5.7751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(-2,1)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(-0.01, -1.546)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-0.9601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-0.96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(0.5,5)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(1.2540 ,2.0220)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1.4310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1.431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(0.5,pi)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(1.510, 3.046)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1.9258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2.029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(-2,3)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(1.2540,2.022)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1.4579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1.591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F7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(0,4)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(2.746,2.9380)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2.8350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2.838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F8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(-6,6)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(-0.490,1.046)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0.5271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0.527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F9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(-4,4)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(-0.022,0.746)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0.5376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0.564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847423"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F10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-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(1.7460, 1.938)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1.8307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Root at 1.857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Thank yo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180" sz="9000"/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